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0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46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7" r:id="rId19"/>
    <p:sldId id="348" r:id="rId20"/>
    <p:sldId id="350" r:id="rId21"/>
    <p:sldId id="349" r:id="rId22"/>
    <p:sldId id="351" r:id="rId23"/>
    <p:sldId id="352" r:id="rId24"/>
    <p:sldId id="35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9B6"/>
    <a:srgbClr val="AABCF4"/>
    <a:srgbClr val="E3542D"/>
    <a:srgbClr val="AFDC7E"/>
    <a:srgbClr val="BC14B0"/>
    <a:srgbClr val="A8A808"/>
    <a:srgbClr val="990099"/>
    <a:srgbClr val="FAF478"/>
    <a:srgbClr val="EAEF1D"/>
    <a:srgbClr val="57D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79" autoAdjust="0"/>
    <p:restoredTop sz="94660"/>
  </p:normalViewPr>
  <p:slideViewPr>
    <p:cSldViewPr>
      <p:cViewPr varScale="1">
        <p:scale>
          <a:sx n="61" d="100"/>
          <a:sy n="61" d="100"/>
        </p:scale>
        <p:origin x="-15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C6B024-2A41-4AE8-94BF-6EC8D9ECF53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4EFBB3-8A60-430A-AEC3-AE9AD6B3D2F0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этап</a:t>
          </a:r>
        </a:p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определение тематики образовательных событий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30F727D-2AF5-4885-939A-0116CC8D5F5F}" type="parTrans" cxnId="{A65A6C26-E05D-4971-91ED-BAA5E9BF40E1}">
      <dgm:prSet/>
      <dgm:spPr/>
      <dgm:t>
        <a:bodyPr/>
        <a:lstStyle/>
        <a:p>
          <a:endParaRPr lang="ru-RU"/>
        </a:p>
      </dgm:t>
    </dgm:pt>
    <dgm:pt modelId="{4798731D-9B21-4282-86A9-F55F019ED8E7}" type="sibTrans" cxnId="{A65A6C26-E05D-4971-91ED-BAA5E9BF40E1}">
      <dgm:prSet/>
      <dgm:spPr/>
      <dgm:t>
        <a:bodyPr/>
        <a:lstStyle/>
        <a:p>
          <a:endParaRPr lang="ru-RU"/>
        </a:p>
      </dgm:t>
    </dgm:pt>
    <dgm:pt modelId="{05FB9B61-F67A-42DB-9788-522EAE7E315F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 этап</a:t>
          </a:r>
        </a:p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определение целей и задач предстоящего образовательного события, планирование этапов подготовки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5F363AD-807B-461A-90E3-2A3C2A180D6F}" type="parTrans" cxnId="{0B6F3EA4-42E0-4521-89B6-D1973836EC3D}">
      <dgm:prSet/>
      <dgm:spPr/>
      <dgm:t>
        <a:bodyPr/>
        <a:lstStyle/>
        <a:p>
          <a:endParaRPr lang="ru-RU"/>
        </a:p>
      </dgm:t>
    </dgm:pt>
    <dgm:pt modelId="{AF11DE72-C325-4821-AAA0-11A990A1D6A6}" type="sibTrans" cxnId="{0B6F3EA4-42E0-4521-89B6-D1973836EC3D}">
      <dgm:prSet/>
      <dgm:spPr/>
      <dgm:t>
        <a:bodyPr/>
        <a:lstStyle/>
        <a:p>
          <a:endParaRPr lang="ru-RU"/>
        </a:p>
      </dgm:t>
    </dgm:pt>
    <dgm:pt modelId="{D1B88069-5C26-4199-9878-97D354138661}">
      <dgm:prSet phldrT="[Текст]" custT="1"/>
      <dgm:spPr>
        <a:solidFill>
          <a:srgbClr val="FCF9B6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 этап</a:t>
          </a:r>
        </a:p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подготовка к образовательному событию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0DDFF71-2034-4138-B379-FA6D72CF2C2A}" type="parTrans" cxnId="{19F5B62C-A78F-4241-8DE8-7521499EC855}">
      <dgm:prSet/>
      <dgm:spPr/>
      <dgm:t>
        <a:bodyPr/>
        <a:lstStyle/>
        <a:p>
          <a:endParaRPr lang="ru-RU"/>
        </a:p>
      </dgm:t>
    </dgm:pt>
    <dgm:pt modelId="{D709BB3C-3A4F-4B99-9AFF-C33970C5F084}" type="sibTrans" cxnId="{19F5B62C-A78F-4241-8DE8-7521499EC855}">
      <dgm:prSet/>
      <dgm:spPr/>
      <dgm:t>
        <a:bodyPr/>
        <a:lstStyle/>
        <a:p>
          <a:endParaRPr lang="ru-RU"/>
        </a:p>
      </dgm:t>
    </dgm:pt>
    <dgm:pt modelId="{DE34B58E-2AD0-45EA-9FBE-ADD9DA1DFC11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 этап</a:t>
          </a:r>
        </a:p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образовательного события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70B196D-1201-4FBA-815F-B6E082C62F60}" type="parTrans" cxnId="{BA0795FF-5AD7-4F93-8311-D0C125E1E8E8}">
      <dgm:prSet/>
      <dgm:spPr/>
      <dgm:t>
        <a:bodyPr/>
        <a:lstStyle/>
        <a:p>
          <a:endParaRPr lang="ru-RU"/>
        </a:p>
      </dgm:t>
    </dgm:pt>
    <dgm:pt modelId="{7D2F9ED2-A5CC-4667-81A2-FC9E24BFCC64}" type="sibTrans" cxnId="{BA0795FF-5AD7-4F93-8311-D0C125E1E8E8}">
      <dgm:prSet/>
      <dgm:spPr/>
      <dgm:t>
        <a:bodyPr/>
        <a:lstStyle/>
        <a:p>
          <a:endParaRPr lang="ru-RU"/>
        </a:p>
      </dgm:t>
    </dgm:pt>
    <dgm:pt modelId="{515006AB-6406-4B31-863D-7037036B4228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 этап</a:t>
          </a:r>
        </a:p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рефлексия, эффект от участия в образовательном событии</a:t>
          </a:r>
        </a:p>
      </dgm:t>
    </dgm:pt>
    <dgm:pt modelId="{E9E6B14F-6A88-4EBD-8CDA-54C72DC5BDD4}" type="parTrans" cxnId="{AF544CCE-E33C-4E68-97A6-461BCB870922}">
      <dgm:prSet/>
      <dgm:spPr/>
      <dgm:t>
        <a:bodyPr/>
        <a:lstStyle/>
        <a:p>
          <a:endParaRPr lang="ru-RU"/>
        </a:p>
      </dgm:t>
    </dgm:pt>
    <dgm:pt modelId="{7B214A71-63AE-42FE-876D-C6DA30B7C356}" type="sibTrans" cxnId="{AF544CCE-E33C-4E68-97A6-461BCB870922}">
      <dgm:prSet/>
      <dgm:spPr/>
      <dgm:t>
        <a:bodyPr/>
        <a:lstStyle/>
        <a:p>
          <a:endParaRPr lang="ru-RU"/>
        </a:p>
      </dgm:t>
    </dgm:pt>
    <dgm:pt modelId="{2247DB42-C6AB-4A71-8603-5D7A6C4381EC}" type="pres">
      <dgm:prSet presAssocID="{BDC6B024-2A41-4AE8-94BF-6EC8D9ECF53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F14ACF-1379-4AA4-8CB5-ABFF75A9A146}" type="pres">
      <dgm:prSet presAssocID="{515006AB-6406-4B31-863D-7037036B4228}" presName="boxAndChildren" presStyleCnt="0"/>
      <dgm:spPr/>
    </dgm:pt>
    <dgm:pt modelId="{CD8621A6-95D2-4DDD-8AF6-0588ABE7FCC1}" type="pres">
      <dgm:prSet presAssocID="{515006AB-6406-4B31-863D-7037036B4228}" presName="parentTextBox" presStyleLbl="node1" presStyleIdx="0" presStyleCnt="5"/>
      <dgm:spPr/>
      <dgm:t>
        <a:bodyPr/>
        <a:lstStyle/>
        <a:p>
          <a:endParaRPr lang="ru-RU"/>
        </a:p>
      </dgm:t>
    </dgm:pt>
    <dgm:pt modelId="{13A62C4A-3D92-4D8D-85EB-41272990B708}" type="pres">
      <dgm:prSet presAssocID="{7D2F9ED2-A5CC-4667-81A2-FC9E24BFCC64}" presName="sp" presStyleCnt="0"/>
      <dgm:spPr/>
    </dgm:pt>
    <dgm:pt modelId="{B8578E78-1564-4E34-BF78-5ED459965AE3}" type="pres">
      <dgm:prSet presAssocID="{DE34B58E-2AD0-45EA-9FBE-ADD9DA1DFC11}" presName="arrowAndChildren" presStyleCnt="0"/>
      <dgm:spPr/>
    </dgm:pt>
    <dgm:pt modelId="{30CA7EFA-B36A-4475-A68B-72AD3C867F61}" type="pres">
      <dgm:prSet presAssocID="{DE34B58E-2AD0-45EA-9FBE-ADD9DA1DFC11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FD71F3DA-A5A9-4D90-AE6D-F22777557809}" type="pres">
      <dgm:prSet presAssocID="{D709BB3C-3A4F-4B99-9AFF-C33970C5F084}" presName="sp" presStyleCnt="0"/>
      <dgm:spPr/>
    </dgm:pt>
    <dgm:pt modelId="{E8ABE869-E70A-4352-ADAB-0A86FE439373}" type="pres">
      <dgm:prSet presAssocID="{D1B88069-5C26-4199-9878-97D354138661}" presName="arrowAndChildren" presStyleCnt="0"/>
      <dgm:spPr/>
    </dgm:pt>
    <dgm:pt modelId="{31ED94AB-8655-4BDE-AE6F-65CCF844DDE3}" type="pres">
      <dgm:prSet presAssocID="{D1B88069-5C26-4199-9878-97D354138661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400A119B-CC7C-49A4-AA3A-2C6DAEB23286}" type="pres">
      <dgm:prSet presAssocID="{AF11DE72-C325-4821-AAA0-11A990A1D6A6}" presName="sp" presStyleCnt="0"/>
      <dgm:spPr/>
    </dgm:pt>
    <dgm:pt modelId="{4B01455D-9C3E-473C-A4E2-CFD398B5D18F}" type="pres">
      <dgm:prSet presAssocID="{05FB9B61-F67A-42DB-9788-522EAE7E315F}" presName="arrowAndChildren" presStyleCnt="0"/>
      <dgm:spPr/>
    </dgm:pt>
    <dgm:pt modelId="{EA3CAD04-B200-481D-A469-A269C51CB31E}" type="pres">
      <dgm:prSet presAssocID="{05FB9B61-F67A-42DB-9788-522EAE7E315F}" presName="parentTextArrow" presStyleLbl="node1" presStyleIdx="3" presStyleCnt="5"/>
      <dgm:spPr/>
      <dgm:t>
        <a:bodyPr/>
        <a:lstStyle/>
        <a:p>
          <a:endParaRPr lang="ru-RU"/>
        </a:p>
      </dgm:t>
    </dgm:pt>
    <dgm:pt modelId="{D57C8BC2-9590-454F-931B-4266C6D84128}" type="pres">
      <dgm:prSet presAssocID="{4798731D-9B21-4282-86A9-F55F019ED8E7}" presName="sp" presStyleCnt="0"/>
      <dgm:spPr/>
    </dgm:pt>
    <dgm:pt modelId="{C5F3AA77-B043-480A-ACCC-F1B733271697}" type="pres">
      <dgm:prSet presAssocID="{044EFBB3-8A60-430A-AEC3-AE9AD6B3D2F0}" presName="arrowAndChildren" presStyleCnt="0"/>
      <dgm:spPr/>
    </dgm:pt>
    <dgm:pt modelId="{A920DF99-AFC0-4926-BA89-31C46BF74F8A}" type="pres">
      <dgm:prSet presAssocID="{044EFBB3-8A60-430A-AEC3-AE9AD6B3D2F0}" presName="parentTextArrow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0B6F3EA4-42E0-4521-89B6-D1973836EC3D}" srcId="{BDC6B024-2A41-4AE8-94BF-6EC8D9ECF531}" destId="{05FB9B61-F67A-42DB-9788-522EAE7E315F}" srcOrd="1" destOrd="0" parTransId="{F5F363AD-807B-461A-90E3-2A3C2A180D6F}" sibTransId="{AF11DE72-C325-4821-AAA0-11A990A1D6A6}"/>
    <dgm:cxn modelId="{FA8E4C9A-54DD-4C10-B0BD-D80636883EB9}" type="presOf" srcId="{044EFBB3-8A60-430A-AEC3-AE9AD6B3D2F0}" destId="{A920DF99-AFC0-4926-BA89-31C46BF74F8A}" srcOrd="0" destOrd="0" presId="urn:microsoft.com/office/officeart/2005/8/layout/process4"/>
    <dgm:cxn modelId="{BA0795FF-5AD7-4F93-8311-D0C125E1E8E8}" srcId="{BDC6B024-2A41-4AE8-94BF-6EC8D9ECF531}" destId="{DE34B58E-2AD0-45EA-9FBE-ADD9DA1DFC11}" srcOrd="3" destOrd="0" parTransId="{B70B196D-1201-4FBA-815F-B6E082C62F60}" sibTransId="{7D2F9ED2-A5CC-4667-81A2-FC9E24BFCC64}"/>
    <dgm:cxn modelId="{B86D0849-D073-4365-B7CF-4C0B13617397}" type="presOf" srcId="{D1B88069-5C26-4199-9878-97D354138661}" destId="{31ED94AB-8655-4BDE-AE6F-65CCF844DDE3}" srcOrd="0" destOrd="0" presId="urn:microsoft.com/office/officeart/2005/8/layout/process4"/>
    <dgm:cxn modelId="{ED16E702-B8FE-43E5-8D96-FDCF161C0D9A}" type="presOf" srcId="{05FB9B61-F67A-42DB-9788-522EAE7E315F}" destId="{EA3CAD04-B200-481D-A469-A269C51CB31E}" srcOrd="0" destOrd="0" presId="urn:microsoft.com/office/officeart/2005/8/layout/process4"/>
    <dgm:cxn modelId="{A65A6C26-E05D-4971-91ED-BAA5E9BF40E1}" srcId="{BDC6B024-2A41-4AE8-94BF-6EC8D9ECF531}" destId="{044EFBB3-8A60-430A-AEC3-AE9AD6B3D2F0}" srcOrd="0" destOrd="0" parTransId="{230F727D-2AF5-4885-939A-0116CC8D5F5F}" sibTransId="{4798731D-9B21-4282-86A9-F55F019ED8E7}"/>
    <dgm:cxn modelId="{1F2AF349-45DD-45A8-A289-177B3C32396E}" type="presOf" srcId="{515006AB-6406-4B31-863D-7037036B4228}" destId="{CD8621A6-95D2-4DDD-8AF6-0588ABE7FCC1}" srcOrd="0" destOrd="0" presId="urn:microsoft.com/office/officeart/2005/8/layout/process4"/>
    <dgm:cxn modelId="{CEF112A6-B0B1-4467-8C5A-EFC53785120F}" type="presOf" srcId="{BDC6B024-2A41-4AE8-94BF-6EC8D9ECF531}" destId="{2247DB42-C6AB-4A71-8603-5D7A6C4381EC}" srcOrd="0" destOrd="0" presId="urn:microsoft.com/office/officeart/2005/8/layout/process4"/>
    <dgm:cxn modelId="{AF544CCE-E33C-4E68-97A6-461BCB870922}" srcId="{BDC6B024-2A41-4AE8-94BF-6EC8D9ECF531}" destId="{515006AB-6406-4B31-863D-7037036B4228}" srcOrd="4" destOrd="0" parTransId="{E9E6B14F-6A88-4EBD-8CDA-54C72DC5BDD4}" sibTransId="{7B214A71-63AE-42FE-876D-C6DA30B7C356}"/>
    <dgm:cxn modelId="{19F5B62C-A78F-4241-8DE8-7521499EC855}" srcId="{BDC6B024-2A41-4AE8-94BF-6EC8D9ECF531}" destId="{D1B88069-5C26-4199-9878-97D354138661}" srcOrd="2" destOrd="0" parTransId="{20DDFF71-2034-4138-B379-FA6D72CF2C2A}" sibTransId="{D709BB3C-3A4F-4B99-9AFF-C33970C5F084}"/>
    <dgm:cxn modelId="{2E9A67AC-655F-47EE-8388-0078957AAF3F}" type="presOf" srcId="{DE34B58E-2AD0-45EA-9FBE-ADD9DA1DFC11}" destId="{30CA7EFA-B36A-4475-A68B-72AD3C867F61}" srcOrd="0" destOrd="0" presId="urn:microsoft.com/office/officeart/2005/8/layout/process4"/>
    <dgm:cxn modelId="{C1C932FB-C858-4B59-AD95-461C34DD43F5}" type="presParOf" srcId="{2247DB42-C6AB-4A71-8603-5D7A6C4381EC}" destId="{95F14ACF-1379-4AA4-8CB5-ABFF75A9A146}" srcOrd="0" destOrd="0" presId="urn:microsoft.com/office/officeart/2005/8/layout/process4"/>
    <dgm:cxn modelId="{BAB681B3-3EF4-4285-A1D2-590B07ABD142}" type="presParOf" srcId="{95F14ACF-1379-4AA4-8CB5-ABFF75A9A146}" destId="{CD8621A6-95D2-4DDD-8AF6-0588ABE7FCC1}" srcOrd="0" destOrd="0" presId="urn:microsoft.com/office/officeart/2005/8/layout/process4"/>
    <dgm:cxn modelId="{13AD272D-1E87-45AA-926E-B4D5122ED375}" type="presParOf" srcId="{2247DB42-C6AB-4A71-8603-5D7A6C4381EC}" destId="{13A62C4A-3D92-4D8D-85EB-41272990B708}" srcOrd="1" destOrd="0" presId="urn:microsoft.com/office/officeart/2005/8/layout/process4"/>
    <dgm:cxn modelId="{E9DE0863-5E19-4468-864F-AC7AE2D59DE0}" type="presParOf" srcId="{2247DB42-C6AB-4A71-8603-5D7A6C4381EC}" destId="{B8578E78-1564-4E34-BF78-5ED459965AE3}" srcOrd="2" destOrd="0" presId="urn:microsoft.com/office/officeart/2005/8/layout/process4"/>
    <dgm:cxn modelId="{157FAB51-6880-481C-A629-923FA9683E16}" type="presParOf" srcId="{B8578E78-1564-4E34-BF78-5ED459965AE3}" destId="{30CA7EFA-B36A-4475-A68B-72AD3C867F61}" srcOrd="0" destOrd="0" presId="urn:microsoft.com/office/officeart/2005/8/layout/process4"/>
    <dgm:cxn modelId="{02DE9DB5-2351-467F-8D14-8BEF209EB91D}" type="presParOf" srcId="{2247DB42-C6AB-4A71-8603-5D7A6C4381EC}" destId="{FD71F3DA-A5A9-4D90-AE6D-F22777557809}" srcOrd="3" destOrd="0" presId="urn:microsoft.com/office/officeart/2005/8/layout/process4"/>
    <dgm:cxn modelId="{14D952E4-24E4-4420-A7E6-89562199E789}" type="presParOf" srcId="{2247DB42-C6AB-4A71-8603-5D7A6C4381EC}" destId="{E8ABE869-E70A-4352-ADAB-0A86FE439373}" srcOrd="4" destOrd="0" presId="urn:microsoft.com/office/officeart/2005/8/layout/process4"/>
    <dgm:cxn modelId="{D8EB8D82-A249-4963-A0A0-B6E1E1614ED1}" type="presParOf" srcId="{E8ABE869-E70A-4352-ADAB-0A86FE439373}" destId="{31ED94AB-8655-4BDE-AE6F-65CCF844DDE3}" srcOrd="0" destOrd="0" presId="urn:microsoft.com/office/officeart/2005/8/layout/process4"/>
    <dgm:cxn modelId="{545FE1DB-A1F7-4430-BA45-8A4C627D66CB}" type="presParOf" srcId="{2247DB42-C6AB-4A71-8603-5D7A6C4381EC}" destId="{400A119B-CC7C-49A4-AA3A-2C6DAEB23286}" srcOrd="5" destOrd="0" presId="urn:microsoft.com/office/officeart/2005/8/layout/process4"/>
    <dgm:cxn modelId="{C7ADBC5C-71AC-47D3-AD28-B0C027371F2D}" type="presParOf" srcId="{2247DB42-C6AB-4A71-8603-5D7A6C4381EC}" destId="{4B01455D-9C3E-473C-A4E2-CFD398B5D18F}" srcOrd="6" destOrd="0" presId="urn:microsoft.com/office/officeart/2005/8/layout/process4"/>
    <dgm:cxn modelId="{F21D6C65-999B-485A-8148-B39DB15A5EE7}" type="presParOf" srcId="{4B01455D-9C3E-473C-A4E2-CFD398B5D18F}" destId="{EA3CAD04-B200-481D-A469-A269C51CB31E}" srcOrd="0" destOrd="0" presId="urn:microsoft.com/office/officeart/2005/8/layout/process4"/>
    <dgm:cxn modelId="{50D53A88-1510-47A2-B59B-2279A61171F6}" type="presParOf" srcId="{2247DB42-C6AB-4A71-8603-5D7A6C4381EC}" destId="{D57C8BC2-9590-454F-931B-4266C6D84128}" srcOrd="7" destOrd="0" presId="urn:microsoft.com/office/officeart/2005/8/layout/process4"/>
    <dgm:cxn modelId="{9E10C7C7-BFE9-49A1-ABED-0757E1B53008}" type="presParOf" srcId="{2247DB42-C6AB-4A71-8603-5D7A6C4381EC}" destId="{C5F3AA77-B043-480A-ACCC-F1B733271697}" srcOrd="8" destOrd="0" presId="urn:microsoft.com/office/officeart/2005/8/layout/process4"/>
    <dgm:cxn modelId="{6FF5ADEA-DF8A-4A1E-B402-8699595AB968}" type="presParOf" srcId="{C5F3AA77-B043-480A-ACCC-F1B733271697}" destId="{A920DF99-AFC0-4926-BA89-31C46BF74F8A}" srcOrd="0" destOrd="0" presId="urn:microsoft.com/office/officeart/2005/8/layout/process4"/>
  </dgm:cxnLst>
  <dgm:bg/>
  <dgm:whole>
    <a:ln>
      <a:solidFill>
        <a:schemeClr val="tx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621A6-95D2-4DDD-8AF6-0588ABE7FCC1}">
      <dsp:nvSpPr>
        <dsp:cNvPr id="0" name=""/>
        <dsp:cNvSpPr/>
      </dsp:nvSpPr>
      <dsp:spPr>
        <a:xfrm>
          <a:off x="0" y="4968575"/>
          <a:ext cx="6643734" cy="815136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 этап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рефлексия, эффект от участия в образовательном событии</a:t>
          </a:r>
        </a:p>
      </dsp:txBody>
      <dsp:txXfrm>
        <a:off x="0" y="4968575"/>
        <a:ext cx="6643734" cy="815136"/>
      </dsp:txXfrm>
    </dsp:sp>
    <dsp:sp modelId="{30CA7EFA-B36A-4475-A68B-72AD3C867F61}">
      <dsp:nvSpPr>
        <dsp:cNvPr id="0" name=""/>
        <dsp:cNvSpPr/>
      </dsp:nvSpPr>
      <dsp:spPr>
        <a:xfrm rot="10800000">
          <a:off x="0" y="3727123"/>
          <a:ext cx="6643734" cy="1253679"/>
        </a:xfrm>
        <a:prstGeom prst="upArrowCallou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 этап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образовательного события</a:t>
          </a:r>
          <a:endParaRPr lang="ru-RU" sz="18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3727123"/>
        <a:ext cx="6643734" cy="814603"/>
      </dsp:txXfrm>
    </dsp:sp>
    <dsp:sp modelId="{31ED94AB-8655-4BDE-AE6F-65CCF844DDE3}">
      <dsp:nvSpPr>
        <dsp:cNvPr id="0" name=""/>
        <dsp:cNvSpPr/>
      </dsp:nvSpPr>
      <dsp:spPr>
        <a:xfrm rot="10800000">
          <a:off x="0" y="2485670"/>
          <a:ext cx="6643734" cy="1253679"/>
        </a:xfrm>
        <a:prstGeom prst="upArrowCallout">
          <a:avLst/>
        </a:prstGeom>
        <a:solidFill>
          <a:srgbClr val="FCF9B6"/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 этап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подготовка к образовательному событию</a:t>
          </a:r>
          <a:endParaRPr lang="ru-RU" sz="18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2485670"/>
        <a:ext cx="6643734" cy="814603"/>
      </dsp:txXfrm>
    </dsp:sp>
    <dsp:sp modelId="{EA3CAD04-B200-481D-A469-A269C51CB31E}">
      <dsp:nvSpPr>
        <dsp:cNvPr id="0" name=""/>
        <dsp:cNvSpPr/>
      </dsp:nvSpPr>
      <dsp:spPr>
        <a:xfrm rot="10800000">
          <a:off x="0" y="1244218"/>
          <a:ext cx="6643734" cy="1253679"/>
        </a:xfrm>
        <a:prstGeom prst="upArrowCallou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 этап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определение целей и задач предстоящего образовательного события, планирование этапов подготовки</a:t>
          </a:r>
          <a:endParaRPr lang="ru-RU" sz="18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244218"/>
        <a:ext cx="6643734" cy="814603"/>
      </dsp:txXfrm>
    </dsp:sp>
    <dsp:sp modelId="{A920DF99-AFC0-4926-BA89-31C46BF74F8A}">
      <dsp:nvSpPr>
        <dsp:cNvPr id="0" name=""/>
        <dsp:cNvSpPr/>
      </dsp:nvSpPr>
      <dsp:spPr>
        <a:xfrm rot="10800000">
          <a:off x="0" y="2766"/>
          <a:ext cx="6643734" cy="1253679"/>
        </a:xfrm>
        <a:prstGeom prst="upArrowCallou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этап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определение тематики образовательных событий</a:t>
          </a:r>
          <a:endParaRPr lang="ru-RU" sz="18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2766"/>
        <a:ext cx="6643734" cy="814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88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yKXRwjMGkk" TargetMode="External"/><Relationship Id="rId2" Type="http://schemas.openxmlformats.org/officeDocument/2006/relationships/hyperlink" Target="https://www.youtube.com/watch?v=o-lluR-FAx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deti.mosmetod.ru/calendar" TargetMode="External"/><Relationship Id="rId4" Type="http://schemas.openxmlformats.org/officeDocument/2006/relationships/hyperlink" Target="https://infourok.ru/teoreticheskie-i-metodicheskie-osnovy-provedeniya-obrazovatelnogo-sobytiya-5321185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60648"/>
            <a:ext cx="8136904" cy="878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УЧРЕЖДЕНИЕ ДЕТСКИЙ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 №15 «СОЛНЫШКО»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818" y="1350976"/>
            <a:ext cx="8559824" cy="317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 для педагогов сопровождения образования детей с ОВЗ 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Образовательное событие – как инновационная технология»</a:t>
            </a:r>
            <a:endParaRPr lang="ru-RU" sz="3600" dirty="0">
              <a:solidFill>
                <a:schemeClr val="tx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4779937"/>
            <a:ext cx="188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Учитель-логопед</a:t>
            </a:r>
          </a:p>
          <a:p>
            <a:r>
              <a:rPr lang="ru-RU" dirty="0" smtClean="0"/>
              <a:t>Ворошилова И.Н.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37681" y="5949280"/>
            <a:ext cx="345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Городской о круг город Бор</a:t>
            </a:r>
          </a:p>
          <a:p>
            <a:pPr algn="ctr"/>
            <a:r>
              <a:rPr lang="ru-RU" dirty="0" smtClean="0"/>
              <a:t>2021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7619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28794" y="571480"/>
            <a:ext cx="6357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Планирование образовательного события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185" t="23822" r="6528" b="2241"/>
          <a:stretch>
            <a:fillRect/>
          </a:stretch>
        </p:blipFill>
        <p:spPr bwMode="auto">
          <a:xfrm>
            <a:off x="365657" y="1357298"/>
            <a:ext cx="8511801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85918" y="857232"/>
            <a:ext cx="7143768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 1.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Как будет называться образовательное событие?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28596" y="1571612"/>
            <a:ext cx="842965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Примерные темы образовательных событий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по Н.В. Фединой)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события, формирующие чувство гражданской принадлежности ребенка (День России, День защитника Отечества)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явления нравственной жизни (Дни «спасибо», доброты, друзей)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явления окружающей природы (Дни воды, земли, птиц, животных, музей Земли)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 искусства и литературы (Дни поэзии, детской книги, театра)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традиционные праздничные события семьи, общества и государства (Новый год, 8 марта, День матери и т.д.)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яркие события, специально смоделированные воспитателем, путем внесения новых, необычных интересных предметов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 субкультуры дошкольников (элемент ценностей внутри возрастной группы)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96008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8926" y="428604"/>
            <a:ext cx="4474174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 2.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 ли это для детей?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>
            <a:endCxn id="12" idx="0"/>
          </p:cNvCxnSpPr>
          <p:nvPr/>
        </p:nvCxnSpPr>
        <p:spPr>
          <a:xfrm rot="10800000" flipV="1">
            <a:off x="3608478" y="857232"/>
            <a:ext cx="1177836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endCxn id="16" idx="0"/>
          </p:cNvCxnSpPr>
          <p:nvPr/>
        </p:nvCxnSpPr>
        <p:spPr>
          <a:xfrm>
            <a:off x="5357818" y="857232"/>
            <a:ext cx="118960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428860" y="1071546"/>
            <a:ext cx="235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определяется  детьми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14942" y="1071546"/>
            <a:ext cx="266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определяется  педагогом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5720" y="1785926"/>
            <a:ext cx="8858280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 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образовательное событие будет организовывать жизнь в группе?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>
            <a:endCxn id="44" idx="0"/>
          </p:cNvCxnSpPr>
          <p:nvPr/>
        </p:nvCxnSpPr>
        <p:spPr>
          <a:xfrm>
            <a:off x="6215074" y="2285992"/>
            <a:ext cx="1416463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7" idx="2"/>
            <a:endCxn id="43" idx="0"/>
          </p:cNvCxnSpPr>
          <p:nvPr/>
        </p:nvCxnSpPr>
        <p:spPr>
          <a:xfrm rot="5400000">
            <a:off x="4446752" y="2375074"/>
            <a:ext cx="457146" cy="790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42" idx="0"/>
          </p:cNvCxnSpPr>
          <p:nvPr/>
        </p:nvCxnSpPr>
        <p:spPr>
          <a:xfrm rot="10800000" flipV="1">
            <a:off x="1762338" y="2285992"/>
            <a:ext cx="1452341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357290" y="2643182"/>
            <a:ext cx="810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время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643306" y="2643182"/>
            <a:ext cx="1984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изменения в среде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643702" y="2571744"/>
            <a:ext cx="1975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– открытие себя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57224" y="3143248"/>
            <a:ext cx="7929618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 4.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Есть ли в образовательном событии место проблеме?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143108" y="4000504"/>
            <a:ext cx="185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общая проблема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929190" y="4000504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дополнительные проблемы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5214943" y="3571877"/>
            <a:ext cx="928693" cy="428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endCxn id="57" idx="0"/>
          </p:cNvCxnSpPr>
          <p:nvPr/>
        </p:nvCxnSpPr>
        <p:spPr>
          <a:xfrm rot="10800000" flipV="1">
            <a:off x="3070990" y="3571876"/>
            <a:ext cx="71519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357158" y="4572008"/>
            <a:ext cx="8786842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 5.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Какие знания будут осваиваться в ходе образовательного события?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500298" y="55007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должны решаться  образовательные задачи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 rot="5400000">
            <a:off x="4378352" y="5264928"/>
            <a:ext cx="529378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5225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571480"/>
            <a:ext cx="6715172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 6.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Какие коммуникативные навыки будут развиты?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7356" y="1357298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коммуникативных навыков с учетом возраста детей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5400000">
            <a:off x="4822827" y="1177909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85918" y="2000240"/>
            <a:ext cx="6572280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 7.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Как будет развиваться драматургия события?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2857496"/>
            <a:ext cx="8501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чего начнется образовательное событие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какой будет завязка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какие виды детской деятельности предполагаются внутри образовательного события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сколько времени предполагается отвести под образовательное событие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каким образом дети будут участвовать в планировании образовательного события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что станет кульминацией образовательного события (праздник,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спектакль, приглашение гостя и т.д.)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3428992" y="2357430"/>
            <a:ext cx="1357322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714480" y="5214950"/>
            <a:ext cx="6500858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 8.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Как будет организована рефлексия?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0694" y="5715016"/>
            <a:ext cx="2357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фотоплакат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рисунков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самодельная книга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1356" y="5572140"/>
            <a:ext cx="85646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94790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5833" t="10454" r="3173" b="7289"/>
          <a:stretch>
            <a:fillRect/>
          </a:stretch>
        </p:blipFill>
        <p:spPr bwMode="auto">
          <a:xfrm rot="5400000">
            <a:off x="1666396" y="-548174"/>
            <a:ext cx="5786478" cy="859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28662" y="214291"/>
            <a:ext cx="78581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событие и комплексно-тематическое планирование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462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214290"/>
            <a:ext cx="5446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Календарь образовательных событий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2" y="1071546"/>
          <a:ext cx="8215370" cy="5047488"/>
        </p:xfrm>
        <a:graphic>
          <a:graphicData uri="http://schemas.openxmlformats.org/drawingml/2006/table">
            <a:tbl>
              <a:tblPr/>
              <a:tblGrid>
                <a:gridCol w="1447932"/>
                <a:gridCol w="1722242"/>
                <a:gridCol w="5045196"/>
              </a:tblGrid>
              <a:tr h="173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Образовательное событие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01.09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*День знаний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25.09-29.09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*Неделя безопасного движения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27.09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*День работника дошкольного образования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01.10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Международный день пожилых людей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05.10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*Международный день учителя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04.11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*День народного единства </a:t>
                      </a: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14.11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Международный день логопеда</a:t>
                      </a: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26.11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*День матери в России </a:t>
                      </a: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13.11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Всемирный день доброты</a:t>
                      </a: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18.11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День рождения Деда мороза</a:t>
                      </a: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10.12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*Единый урок «Права человека» </a:t>
                      </a: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31.12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Новый год</a:t>
                      </a: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11.01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Международный день «Спасибо»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23.02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*День защитника Отечества </a:t>
                      </a: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28.02-06.03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Масленица</a:t>
                      </a:r>
                    </a:p>
                  </a:txBody>
                  <a:tcPr marL="39757" marR="39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74544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428604"/>
          <a:ext cx="8215371" cy="6152896"/>
        </p:xfrm>
        <a:graphic>
          <a:graphicData uri="http://schemas.openxmlformats.org/drawingml/2006/table">
            <a:tbl>
              <a:tblPr/>
              <a:tblGrid>
                <a:gridCol w="1447933"/>
                <a:gridCol w="1722242"/>
                <a:gridCol w="5045196"/>
              </a:tblGrid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08.03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*Международный женский день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14.03-20.03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*Неделя математики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21.03-27.03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*Всероссийская неделя музыки для детей и юношества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12.04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*День космонавтики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01.04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День смеха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30.04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*Всероссийский открытый урок «ОБЖ» (день пожарной охраны)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май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09.05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*День Победы советского народа в Великой Отечественной войне 1941-1945 годов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15.05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*Международный день семьи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июнь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01.06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*Международный день защиты детей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06.06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*День русского языка - Пушкинский день России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12.06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*День России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30.06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День рождения детского сада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июль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08.07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День семьи, любви и верности 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30.07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Международный день дружбы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август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14.08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День строителя</a:t>
                      </a:r>
                      <a:r>
                        <a:rPr lang="ru-RU" sz="1800">
                          <a:latin typeface="Calibri"/>
                          <a:ea typeface="Times New Roman"/>
                          <a:cs typeface="Times New Roman"/>
                        </a:rPr>
                        <a:t>, день города Бор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22.08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*День государственного флага Российской Федерации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1687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91113-WA0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57166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-20191113-WA0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215074" y="357166"/>
            <a:ext cx="2643206" cy="198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d1a533c0c3ac3dfe605a925c3a8cb58f-V.jpg"/>
          <p:cNvPicPr>
            <a:picLocks noChangeAspect="1"/>
          </p:cNvPicPr>
          <p:nvPr/>
        </p:nvPicPr>
        <p:blipFill>
          <a:blip r:embed="rId4" cstate="print"/>
          <a:srcRect r="10811"/>
          <a:stretch>
            <a:fillRect/>
          </a:stretch>
        </p:blipFill>
        <p:spPr>
          <a:xfrm>
            <a:off x="4000496" y="357166"/>
            <a:ext cx="2357454" cy="198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85786" y="2428868"/>
            <a:ext cx="79247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Неделя безопасного движения. Образовательное событие «Засветись»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5786454"/>
            <a:ext cx="6768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Образовательное событие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–– защитники природы»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G:\ЭКОЛЯТА 3\IMG_20210414_103038.jpg"/>
          <p:cNvPicPr>
            <a:picLocks noChangeAspect="1" noChangeArrowheads="1"/>
          </p:cNvPicPr>
          <p:nvPr/>
        </p:nvPicPr>
        <p:blipFill>
          <a:blip r:embed="rId5" cstate="print"/>
          <a:srcRect l="10001" r="9999"/>
          <a:stretch>
            <a:fillRect/>
          </a:stretch>
        </p:blipFill>
        <p:spPr bwMode="auto">
          <a:xfrm>
            <a:off x="857224" y="3071810"/>
            <a:ext cx="2357454" cy="249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DetSad\Desktop\конкурс стенд ЭКОЛЯТА\Новая папка\IMG_20210415_1107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143248"/>
            <a:ext cx="192880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F:\МЕТОД. РАЗРАБОТКИ\ЧИСТЫЙ_ГОРОД\ЧИСТЫЙ ГОРОД\фото 2015\DSCN22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214686"/>
            <a:ext cx="2881298" cy="2160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9240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С Солнышко 2\Pictures\скрины\дед мороз.png"/>
          <p:cNvPicPr/>
          <p:nvPr/>
        </p:nvPicPr>
        <p:blipFill>
          <a:blip r:embed="rId2" cstate="print"/>
          <a:srcRect t="10129" r="12281"/>
          <a:stretch>
            <a:fillRect/>
          </a:stretch>
        </p:blipFill>
        <p:spPr bwMode="auto">
          <a:xfrm>
            <a:off x="5500694" y="571480"/>
            <a:ext cx="307183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71670" y="2786058"/>
            <a:ext cx="5875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Образовательное событие «Безопасный Новый год»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ДС Солнышко 2\Pictures\скрины\скрин.png"/>
          <p:cNvPicPr/>
          <p:nvPr/>
        </p:nvPicPr>
        <p:blipFill>
          <a:blip r:embed="rId3"/>
          <a:srcRect l="34582" t="20521" r="34698" b="13355"/>
          <a:stretch>
            <a:fillRect/>
          </a:stretch>
        </p:blipFill>
        <p:spPr bwMode="auto">
          <a:xfrm>
            <a:off x="1714480" y="571480"/>
            <a:ext cx="1834242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ДС Солнышко 2\Desktop\мои презнт\презентация\вайбер\IMG-0e97d83939b131ced8283e89060b7f23-V.jpg"/>
          <p:cNvPicPr/>
          <p:nvPr/>
        </p:nvPicPr>
        <p:blipFill>
          <a:blip r:embed="rId4" cstate="print"/>
          <a:srcRect t="29121"/>
          <a:stretch>
            <a:fillRect/>
          </a:stretch>
        </p:blipFill>
        <p:spPr bwMode="auto">
          <a:xfrm>
            <a:off x="3428992" y="571480"/>
            <a:ext cx="2271940" cy="221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14414" y="5715016"/>
            <a:ext cx="72362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Международный день семьи. Образовательное событие «7 + Я»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:\фото 5\Новая папка (3)\IMG_38378 - копи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22" b="31532"/>
          <a:stretch/>
        </p:blipFill>
        <p:spPr bwMode="auto">
          <a:xfrm>
            <a:off x="3571868" y="3286124"/>
            <a:ext cx="2582301" cy="2240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 l="36274" t="27474" r="20351" b="16862"/>
          <a:stretch>
            <a:fillRect/>
          </a:stretch>
        </p:blipFill>
        <p:spPr bwMode="auto">
          <a:xfrm>
            <a:off x="785786" y="3500438"/>
            <a:ext cx="2753497" cy="198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H:\фото 5\Крым 2014\ник3\DSC_008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8" t="17309" r="9012" b="10403"/>
          <a:stretch/>
        </p:blipFill>
        <p:spPr bwMode="auto">
          <a:xfrm>
            <a:off x="6143636" y="3643314"/>
            <a:ext cx="2786082" cy="1857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DetSad\Desktop\рабочий стол\юбилеи\фото юбилей д.с\DSC06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500042"/>
            <a:ext cx="1839528" cy="2452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C:\Users\DetSad\Desktop\рабочий стол\юбилеи\фото юбилей д.с\DSC06435.JPG"/>
          <p:cNvPicPr>
            <a:picLocks noChangeAspect="1" noChangeArrowheads="1"/>
          </p:cNvPicPr>
          <p:nvPr/>
        </p:nvPicPr>
        <p:blipFill>
          <a:blip r:embed="rId3" cstate="print"/>
          <a:srcRect r="33523" b="13636"/>
          <a:stretch>
            <a:fillRect/>
          </a:stretch>
        </p:blipFill>
        <p:spPr bwMode="auto">
          <a:xfrm>
            <a:off x="1714480" y="642918"/>
            <a:ext cx="2272829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C:\Users\DetSad\Desktop\рабочий стол\юбилеи\фото юбилей д.с\DSC06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571480"/>
            <a:ext cx="314324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57356" y="3000372"/>
            <a:ext cx="6252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Образовательное событие «День рождения Солнышка»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6116" y="2143116"/>
            <a:ext cx="37983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 задача педагогов – выбрать методы и формы организации работы с детьми, педагогические технологии, которые оптимально соответствуют поставленной цели развития личности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32137" y="4536052"/>
            <a:ext cx="29091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решения педагогических задач  предлагаются новые образовательные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8123" y="7936"/>
            <a:ext cx="1462230" cy="1992303"/>
          </a:xfrm>
          <a:prstGeom prst="rect">
            <a:avLst/>
          </a:prstGeom>
        </p:spPr>
      </p:pic>
      <p:sp>
        <p:nvSpPr>
          <p:cNvPr id="7" name="AutoShape 4" descr="https://cdn1.ozone.ru/multimedia/c1200/10088016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7740352" y="1179315"/>
            <a:ext cx="1053587" cy="20237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AutoShape 6" descr="https://doshkolnik39.ru/images/cms/thumbs/__framed__4acfd0b41246215cb7454b391bea8cdf5a80c904/mb000004158_0_540_375_4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 preferRelativeResize="0">
            <a:picLocks noChangeAspect="1"/>
          </p:cNvPicPr>
          <p:nvPr/>
        </p:nvPicPr>
        <p:blipFill rotWithShape="1">
          <a:blip r:embed="rId3"/>
          <a:srcRect l="27041" r="27041"/>
          <a:stretch/>
        </p:blipFill>
        <p:spPr>
          <a:xfrm>
            <a:off x="6286512" y="3643314"/>
            <a:ext cx="1512168" cy="2286008"/>
          </a:xfrm>
          <a:prstGeom prst="rect">
            <a:avLst/>
          </a:prstGeom>
        </p:spPr>
      </p:pic>
      <p:pic>
        <p:nvPicPr>
          <p:cNvPr id="1036" name="Picture 12" descr="https://fkniga.ru/media/product/07/070203/KA-00264303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1070" y="2191179"/>
            <a:ext cx="1549429" cy="22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Выгнутая влево стрелка 12"/>
          <p:cNvSpPr/>
          <p:nvPr/>
        </p:nvSpPr>
        <p:spPr>
          <a:xfrm>
            <a:off x="307975" y="3555227"/>
            <a:ext cx="1020752" cy="19616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43570" y="5929330"/>
            <a:ext cx="3216812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событие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4627739" y="48532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071670" y="214290"/>
            <a:ext cx="41433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Какие навыки необходимы человеку XXI века? </a:t>
            </a:r>
          </a:p>
          <a:p>
            <a:pPr>
              <a:buFont typeface="Wingdings" pitchFamily="2" charset="2"/>
              <a:buChar char="Ø"/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коммуникативность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креативность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командная работа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критическое мышление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90673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3108" y="857232"/>
            <a:ext cx="5715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Примерные темы образовательных событий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57224" y="1714488"/>
            <a:ext cx="785818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«Кто такая гусеница» (тема – «Насекомые»)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«Мы собираемся в путешествие» (тема «Транспорт»)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«Спасение медвежонка Умки» (тема «Животные севера»)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случилось с лесом» (тема «Осень»)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«Айболит спешит на помощь» (тема «Животные жарких стран»)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«Зачем скворушке улетать на зиму» (тема «Зимующие птицы»)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«Как мы устроены» (тема «Наше тело»)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было, когда нас не было» (тема «Бытовые приборы»)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214290"/>
            <a:ext cx="58543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Образовательное событие «Апельсиновый день»</a:t>
            </a: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(тема «Фруктовая неделя»)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l="11017" t="7692" r="25842" b="15885"/>
          <a:stretch>
            <a:fillRect/>
          </a:stretch>
        </p:blipFill>
        <p:spPr bwMode="auto">
          <a:xfrm>
            <a:off x="285720" y="1071546"/>
            <a:ext cx="2309551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643174" y="857232"/>
            <a:ext cx="385765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Образовательные ситуации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Утренний круг, беседа-рассуждение на тему «Мои любимые фрукты»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Сюжетно-ролевая игра «Покупаем фрукты»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Игровая ситуация «Поможем звуковой девочке выбрать фрукты в магазине»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Проблемная ситуация «Мы делили апельсин, много нас, а он один…»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Проблемная ситуация «Какой сок в коробке»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Экспериментирование «Сколько сока в одном апельсине»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4861" t="6966" r="13213" b="15885"/>
          <a:stretch>
            <a:fillRect/>
          </a:stretch>
        </p:blipFill>
        <p:spPr bwMode="auto">
          <a:xfrm>
            <a:off x="285720" y="2643182"/>
            <a:ext cx="240723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 l="18155" t="7942" r="34077" b="15885"/>
          <a:stretch>
            <a:fillRect/>
          </a:stretch>
        </p:blipFill>
        <p:spPr bwMode="auto">
          <a:xfrm>
            <a:off x="214282" y="4357694"/>
            <a:ext cx="2357454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 l="18704" t="6966" r="30266" b="15885"/>
          <a:stretch>
            <a:fillRect/>
          </a:stretch>
        </p:blipFill>
        <p:spPr bwMode="auto">
          <a:xfrm>
            <a:off x="2214546" y="5000636"/>
            <a:ext cx="2286016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14861" t="8008" r="11566" b="16797"/>
          <a:stretch>
            <a:fillRect/>
          </a:stretch>
        </p:blipFill>
        <p:spPr bwMode="auto">
          <a:xfrm>
            <a:off x="6643702" y="1071546"/>
            <a:ext cx="2500298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 l="20315" t="6250" r="18740" b="20508"/>
          <a:stretch>
            <a:fillRect/>
          </a:stretch>
        </p:blipFill>
        <p:spPr bwMode="auto">
          <a:xfrm>
            <a:off x="6572230" y="2571744"/>
            <a:ext cx="2571769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/>
          <a:srcRect l="19802" t="7942" r="23646" b="15885"/>
          <a:stretch>
            <a:fillRect/>
          </a:stretch>
        </p:blipFill>
        <p:spPr bwMode="auto">
          <a:xfrm>
            <a:off x="6689464" y="4572008"/>
            <a:ext cx="2454536" cy="185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print"/>
          <a:srcRect l="11017" t="7031" r="35725" b="17773"/>
          <a:stretch>
            <a:fillRect/>
          </a:stretch>
        </p:blipFill>
        <p:spPr bwMode="auto">
          <a:xfrm>
            <a:off x="4429124" y="5043327"/>
            <a:ext cx="2286016" cy="1814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071538" y="500042"/>
            <a:ext cx="72866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Выберите ответы, которые вы считаете наиболее полными и правильными. Образовательное событие – это: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Ситуация, в основе которой лежит проблема.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Комплекс образовательных технологий.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Специальная форма организации и реализации образовательной деятельности.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Основная формообразующая единица образовательного процесса.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Специальная форма организации и реализации образовательной деятельности, выстроенная как интенсивная встреча реальной и идеальной форм порождения и оформления знания.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Ситуация, которая переживается и осознаётся ребёнком как значимая в его собственном образовании.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857224" y="0"/>
            <a:ext cx="8286776" cy="72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Отличия образовательного события от других мероприятий (отметьте те показатели, которые характеризуют образовательное событие):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Педагогическое наблюдение, подготовка педагогом «провокации» при необходимости.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Организационный момент.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Проблемная ситуация, сконструированная педагогом.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Инициатива одного ребенка или группы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Цель, задачи ставят дети совместно с педагогом; педагог подводит детей к необходимой цели.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ставят дети, составляют план достижения, размещают эти документы в среде.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Показ взрослого и повторение за ним.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Деятельность – проба детей – анализ – корректировка – проба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 Дети сами выполняют задание.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 Дети создают свой продукт.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11. Совместная реализация замысла.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12. Итог: анализ, обобщение результатов.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13. Итог: рефлексия, закрепление детьми своих результатов в среде.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14. В деятельность включена вся группа детей.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15. Допускается выход деятельности за пределы группы частично или полностью.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16. Допускается участие подгруппы, одного-двух детей.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17. Документация деятельности регламентирована ДОУ.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Документацией являются только артефакты, появившиеся в результате деятельности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571480"/>
            <a:ext cx="8072494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Литература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Логинова Л. Образовательное событие как инновационная технология работы с детьми 3-7 лет: Методическое пособие / Под ред.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О.А.Шиян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М.: МОЗАИКА-СИНТЕЗ, 2020. – 88 с.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Интернет источники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https://www.youtube.com/watch?v=o-lluR-FAxE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https://www.youtube.com/watch?v=-yKXRwjMGkk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https://infourok.ru/teoreticheskie-i-metodicheskie-osnovy-provedeniya-obrazovatelnogo-sobytiya-5321185.html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http://deti.mosmetod.ru/calendar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57158" y="785794"/>
            <a:ext cx="857256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особая ситуация, которая организуется педагогом в образовательных целях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новый формат совместной детско-взрослой деятельности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ахватывающая, достаточно длительная (от нескольких дней до нескольких недель) игра, где участвуют все, и дети, и взрослые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организуются специальные условия для создания «продукта совместной деятельности», в ходе которого дети, совместно с родителями и педагогами проживают значимое событие, получают опыт, знания, проявляют инициативу, самостоятельность, радуются своим успехам и удачам других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571480"/>
            <a:ext cx="3878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событие </a:t>
            </a:r>
          </a:p>
        </p:txBody>
      </p:sp>
      <p:pic>
        <p:nvPicPr>
          <p:cNvPr id="15362" name="Picture 2" descr="https://dop.pskovedu.ru/file/download/dop/6BFBBCBBDD8FC737D982C7230FC80A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67807"/>
            <a:ext cx="2000264" cy="149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48950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643042" y="285728"/>
            <a:ext cx="664370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педагога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Заронить в детское сообщество проблемную ситуацию, которая заинтересует детей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детям возможность разворачивать действие по своему пониманию, оказывая им, при необходимости, деликатное содействие, избегая подсказок и указаний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Помогать детям планировать событие так, чтобы они смогли реализовывать свои планы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Насыщать событие образовательными возможностями, чтобы дети на деле могли применить свои знания и умения в счете, письме и пр.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0477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85786" y="500042"/>
            <a:ext cx="785818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Ожидаемый образовательный результат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творческой инициативы и самостоятельности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детско-взрослого сообщества группы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умения работать в команде, конструктивно взаимодействовать со сверстниками и взрослыми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способности на практике применять полученные знания, умения, навыки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регуляторных способностей (умения ставить цель, планировать, достигать поставленной цели)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когнитивных способностей (умения думать, анализировать, работать с информацией)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878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285728"/>
            <a:ext cx="5762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Особенности образовательного события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071538" y="1214422"/>
            <a:ext cx="750095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событие – часть полноценного образовательного процесса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событие – развернутая история, подчиненная единой теме, интересной и доступной для дошкольников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событие подчиняется законам драматургии, в ней есть завязка, развитие сюжета, кульминация и развязка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событие – история, происходящая в течение длительного периода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событие требует от воспитателя особого внимания к эмоциям детей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7634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928794" y="428604"/>
            <a:ext cx="58578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Структура образовательного события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71538" y="1357298"/>
            <a:ext cx="742952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Эмоциональный взрыв - получение известия, принятие решения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Ожидание самого события, подготовка к нему - в это время человек предпринимает конкретные действия. Грядущее событие подогревает интерес, держит в состоянии возбуждения, иногда меняет режим, образ жизни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Наступление ожидаемого события - еще один эмоциональный взрыв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Жизнь после события - жизнь, которую это событие, возможно, круто изменило. В физике и в некоторых разделах философии «событие» трактуется как «то, что происходит в некоторый момент времени и рассматривается как изменение состояния мира»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4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000232" y="142852"/>
            <a:ext cx="5715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Типы образовательных событий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20512" t="17924" r="13095"/>
          <a:stretch>
            <a:fillRect/>
          </a:stretch>
        </p:blipFill>
        <p:spPr bwMode="auto">
          <a:xfrm>
            <a:off x="1500166" y="642918"/>
            <a:ext cx="7643834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83564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285852" y="0"/>
            <a:ext cx="75724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Структура организации образовательных событий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928794" y="857232"/>
          <a:ext cx="6643734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93485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4583</TotalTime>
  <Words>1421</Words>
  <Application>Microsoft Office PowerPoint</Application>
  <PresentationFormat>Экран (4:3)</PresentationFormat>
  <Paragraphs>263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DetSad</cp:lastModifiedBy>
  <cp:revision>393</cp:revision>
  <dcterms:created xsi:type="dcterms:W3CDTF">2013-01-06T18:32:13Z</dcterms:created>
  <dcterms:modified xsi:type="dcterms:W3CDTF">2021-12-03T06:17:12Z</dcterms:modified>
</cp:coreProperties>
</file>